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869" r:id="rId1"/>
  </p:sldMasterIdLst>
  <p:sldIdLst>
    <p:sldId id="256" r:id="rId2"/>
    <p:sldId id="257" r:id="rId3"/>
    <p:sldId id="269" r:id="rId4"/>
    <p:sldId id="268" r:id="rId5"/>
    <p:sldId id="258" r:id="rId6"/>
    <p:sldId id="259" r:id="rId7"/>
    <p:sldId id="263" r:id="rId8"/>
    <p:sldId id="260" r:id="rId9"/>
    <p:sldId id="270" r:id="rId10"/>
    <p:sldId id="261" r:id="rId11"/>
    <p:sldId id="264" r:id="rId12"/>
    <p:sldId id="266" r:id="rId13"/>
    <p:sldId id="265" r:id="rId14"/>
    <p:sldId id="271" r:id="rId15"/>
    <p:sldId id="267" r:id="rId16"/>
    <p:sldId id="262" r:id="rId17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929"/>
    <a:srgbClr val="44546A"/>
    <a:srgbClr val="2C2C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269BF86-297B-4FB9-9BD3-39F74FC378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DB21EA1F-1074-45FF-9EE3-1044D7F27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76865FD-0673-42EF-B3B5-77F7AF611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FDE52-6D90-46F4-9219-917129ED488F}" type="datetimeFigureOut">
              <a:rPr lang="he-IL" smtClean="0"/>
              <a:t>י"ג/תמוז/תשפ"א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4BB7DF6-0C1D-4FC7-8D67-9471FAE98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C67F1C8-D3E0-4B7F-8DE5-AF2524EB3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F210-C411-425E-96FE-AC6332E6DF3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17386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A8AEEEC-C987-4D20-83A0-1AC431576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FFCA8DAC-83A8-4233-9A74-98835379CF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8B18937-6E10-4160-993F-658000470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FDE52-6D90-46F4-9219-917129ED488F}" type="datetimeFigureOut">
              <a:rPr lang="he-IL" smtClean="0"/>
              <a:t>י"ג/תמוז/תשפ"א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79B13CD-E5D4-45FD-9FA6-4A4161B0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6CB5D1B-72BD-4883-BB3A-0F81DCBC9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F210-C411-425E-96FE-AC6332E6DF3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6767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6722FE6E-9D8D-42DD-BF66-3C2236051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57CCDB8C-94EE-4153-BF4F-B52AC87EF2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0A9896D-38D4-4623-858E-7FC866CED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FDE52-6D90-46F4-9219-917129ED488F}" type="datetimeFigureOut">
              <a:rPr lang="he-IL" smtClean="0"/>
              <a:t>י"ג/תמוז/תשפ"א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541A80A-3B3C-4F0B-815B-F63B7AC72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F337B1B-3C11-4C8C-8A21-C074C4F8C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F210-C411-425E-96FE-AC6332E6DF3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45739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04FE92D-517A-45C0-BDEF-7F0C31938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3F6E06E-CA44-4D92-8680-51AF72FEE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E5379D5-F086-44C4-89BE-E3F714BE7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FDE52-6D90-46F4-9219-917129ED488F}" type="datetimeFigureOut">
              <a:rPr lang="he-IL" smtClean="0"/>
              <a:t>י"ג/תמוז/תשפ"א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137CF99-F8B5-4DC6-B29A-A35D9E782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7BE9070-AF69-4885-8926-2804A3973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F210-C411-425E-96FE-AC6332E6DF3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20562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D162473-E4EC-4812-8BA7-6E0BA4DAC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BC47FA64-776F-4859-97E9-4647FF39C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F91C909-17BB-4F6C-992C-73ABCD191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FDE52-6D90-46F4-9219-917129ED488F}" type="datetimeFigureOut">
              <a:rPr lang="he-IL" smtClean="0"/>
              <a:t>י"ג/תמוז/תשפ"א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1074DF0-3041-455E-8FF3-5A72A0DF2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E26CAC7-CCA8-487C-8589-DF894E2E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F210-C411-425E-96FE-AC6332E6DF3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5259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1D7B066-085F-4B33-998D-115DF7240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C875C4D-8A53-4A45-B193-0C40700DCF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DF67540C-63CE-41B4-99FD-931D699FE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7CB6649D-3374-4D6E-8248-9E54BB53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FDE52-6D90-46F4-9219-917129ED488F}" type="datetimeFigureOut">
              <a:rPr lang="he-IL" smtClean="0"/>
              <a:t>י"ג/תמוז/תשפ"א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813EB716-55D0-4D09-B846-F1BDB085E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03081391-B3E2-4BEA-BCC2-D6CB2F22B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F210-C411-425E-96FE-AC6332E6DF3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1174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50F71B7-031D-4FF9-B180-C3E2CBE09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5C733475-F239-423A-8613-DD7D09562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8C8A6E88-43C3-4DB3-B7F2-CAA3050760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C37982F2-9D16-460C-8A6E-746F812ACC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928ECBC8-BE85-4E50-8FEF-072C53481A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B0C6CC34-BB67-4DDA-93BF-3518B7CDD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FDE52-6D90-46F4-9219-917129ED488F}" type="datetimeFigureOut">
              <a:rPr lang="he-IL" smtClean="0"/>
              <a:t>י"ג/תמוז/תשפ"א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005BBD11-35AB-410D-AB34-7FF4AADA7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523EF4D5-5566-4EB3-8629-ABDCE3B39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F210-C411-425E-96FE-AC6332E6DF3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49702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EA5D9A7-A3B9-4F6C-80FE-B3B4EFBB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EAB12BBE-15CE-438E-8E01-0E0D9DFDA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FDE52-6D90-46F4-9219-917129ED488F}" type="datetimeFigureOut">
              <a:rPr lang="he-IL" smtClean="0"/>
              <a:t>י"ג/תמוז/תשפ"א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616814E8-E5F7-4581-8208-F2225009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534094BA-BF49-4C73-871B-91D5A018A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F210-C411-425E-96FE-AC6332E6DF3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40119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801AB6B9-6E39-4879-B636-B376D4822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FDE52-6D90-46F4-9219-917129ED488F}" type="datetimeFigureOut">
              <a:rPr lang="he-IL" smtClean="0"/>
              <a:t>י"ג/תמוז/תשפ"א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794D2198-E098-4E4D-8C88-B7B3D0350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F267F047-FEEC-4274-B3FE-DB71B0929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F210-C411-425E-96FE-AC6332E6DF3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20886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0C78F87-8498-419D-A450-3AD00D5D7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9A1DA19-8162-4439-A529-F462F231E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32F09C24-22CE-4C65-A086-0F7A04E2EF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218CA281-CCC9-4673-8442-F86FEB180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FDE52-6D90-46F4-9219-917129ED488F}" type="datetimeFigureOut">
              <a:rPr lang="he-IL" smtClean="0"/>
              <a:t>י"ג/תמוז/תשפ"א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B6037764-5568-4956-B360-DB5F53CAB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146E34AF-7AB2-4206-8797-14DA50C3E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F210-C411-425E-96FE-AC6332E6DF3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09552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1B9250B-764B-4640-AE1E-0B14567C3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358FB514-62FC-409F-8C4C-70DFD2E07C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43CF56C9-FE44-4551-8CA0-DAD8AB3804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1885DBB0-6F75-46D3-840C-D1F12E20F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FDE52-6D90-46F4-9219-917129ED488F}" type="datetimeFigureOut">
              <a:rPr lang="he-IL" smtClean="0"/>
              <a:t>י"ג/תמוז/תשפ"א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D748A7F2-FD65-46B8-83E0-337DAFFA5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7E8F2760-3B9A-4919-9822-4651443A6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F210-C411-425E-96FE-AC6332E6DF3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77345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8FE38377-3DDD-4787-8668-F16C1CA70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3C470AFB-53EF-4AEE-8F89-C8241573A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5A16630-2378-4834-8FA1-D7E919DCF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FDE52-6D90-46F4-9219-917129ED488F}" type="datetimeFigureOut">
              <a:rPr lang="he-IL" smtClean="0"/>
              <a:t>י"ג/תמוז/תשפ"א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3E61512-D475-420B-946E-4C6BCFB4F8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92ECE09-DA7E-4543-8266-A0203904B1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0F210-C411-425E-96FE-AC6332E6DF3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69670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denniskar7/top_covid_19_dennis_tomer/upload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VID-19_pandemic_by_country_and_territory#Monthly_cumulative_covid-19_death_totals_by_country_2021" TargetMode="External"/><Relationship Id="rId2" Type="http://schemas.openxmlformats.org/officeDocument/2006/relationships/hyperlink" Target="https://www.worldometers.info/coronavirus/#main_table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6E346A8-B451-4CD6-8FC0-A2AF13DCF4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5914" y="4200831"/>
            <a:ext cx="5034176" cy="231193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Dennis Karpunov</a:t>
            </a:r>
          </a:p>
          <a:p>
            <a:r>
              <a:rPr lang="en-US" sz="2800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Tomer Cohen</a:t>
            </a:r>
          </a:p>
          <a:p>
            <a:endParaRPr lang="en-US" sz="2800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en-US" sz="2800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hlinkClick r:id="rId2"/>
              </a:rPr>
              <a:t>Link To GitHub </a:t>
            </a:r>
            <a:endParaRPr lang="en-US" sz="2800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50B51425-88AF-498E-8017-6B68D0C04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3180" y="1959074"/>
            <a:ext cx="2986412" cy="27890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מלבן 5">
            <a:extLst>
              <a:ext uri="{FF2B5EF4-FFF2-40B4-BE49-F238E27FC236}">
                <a16:creationId xmlns:a16="http://schemas.microsoft.com/office/drawing/2014/main" id="{8A7CF77A-17F6-4A5F-A678-27493F7D38C6}"/>
              </a:ext>
            </a:extLst>
          </p:cNvPr>
          <p:cNvSpPr/>
          <p:nvPr/>
        </p:nvSpPr>
        <p:spPr>
          <a:xfrm>
            <a:off x="207699" y="1683284"/>
            <a:ext cx="7822243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0" cap="none" spc="0" dirty="0">
                <a:ln w="0"/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Coronavirus Over The World</a:t>
            </a:r>
            <a:endParaRPr lang="he-IL" sz="6600" b="0" cap="none" spc="0" dirty="0">
              <a:ln w="0"/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7990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782364DC-F427-44FD-9D4A-E505A7C9C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611" y="2497205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9787A3D0-5976-4068-8012-FBCCDBD4E927}"/>
              </a:ext>
            </a:extLst>
          </p:cNvPr>
          <p:cNvSpPr/>
          <p:nvPr/>
        </p:nvSpPr>
        <p:spPr>
          <a:xfrm>
            <a:off x="166773" y="289979"/>
            <a:ext cx="11741164" cy="467820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Data Cleaning :</a:t>
            </a:r>
          </a:p>
          <a:p>
            <a:pPr algn="l"/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algn="l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We had a lot of problems with the tables. We want to take the column from </a:t>
            </a:r>
            <a:r>
              <a:rPr lang="en-US" altLang="he-IL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WORLDOMETER and put</a:t>
            </a:r>
          </a:p>
          <a:p>
            <a:pPr algn="l"/>
            <a:r>
              <a:rPr lang="en-US" altLang="he-IL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it to the merge table that we took from WIKIPEDIA,</a:t>
            </a:r>
          </a:p>
          <a:p>
            <a:pPr algn="l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But we had to put the correct values per country names.</a:t>
            </a:r>
          </a:p>
          <a:p>
            <a:pPr algn="l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</a:t>
            </a:r>
          </a:p>
          <a:p>
            <a:pPr algn="l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We try to check our goal and do some math operations but we had a lot of ERORRS.</a:t>
            </a:r>
          </a:p>
          <a:p>
            <a:pPr algn="l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The columns from the site of </a:t>
            </a:r>
            <a:r>
              <a:rPr lang="en-US" altLang="he-IL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WORLDOMETER where strings,</a:t>
            </a:r>
          </a:p>
          <a:p>
            <a:pPr algn="l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By the command that we learned we checked this </a:t>
            </a:r>
            <a:r>
              <a:rPr 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– </a:t>
            </a:r>
            <a:r>
              <a:rPr lang="en-US" sz="200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dataframe.dtypes</a:t>
            </a:r>
            <a:r>
              <a:rPr 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</a:t>
            </a:r>
          </a:p>
          <a:p>
            <a:pPr algn="l"/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algn="l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The columns are int and our is string so we cant do math operations try to change this,</a:t>
            </a:r>
          </a:p>
          <a:p>
            <a:pPr algn="l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But we had another problems, the column of ‘POPULATION’ had </a:t>
            </a:r>
          </a:p>
          <a:p>
            <a:pPr algn="l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“NONE” and blank values  and the numbers where in string and had the char ‘ , ‘ between the numbers</a:t>
            </a:r>
          </a:p>
          <a:p>
            <a:pPr algn="l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So we change it </a:t>
            </a:r>
          </a:p>
          <a:p>
            <a:pPr algn="l"/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877CC037-3727-47D2-ADD4-D0E77AEDD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487" y="1815319"/>
            <a:ext cx="2027719" cy="11521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7A01B711-955D-46DD-8F4E-C79BE796E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219" y="4567872"/>
            <a:ext cx="1550453" cy="22054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51CA2FD6-FE3D-4393-9F5D-3C04E5475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7578" y="4528161"/>
            <a:ext cx="3955396" cy="22849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26962415-8C09-4CAA-A7C4-875BCD80E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9647" y="4492772"/>
            <a:ext cx="512476" cy="23373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816A4A16-48DD-4A65-BC57-003A57150A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2711" y="4764692"/>
            <a:ext cx="2325519" cy="17124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8" name="מחבר חץ ישר 17">
            <a:extLst>
              <a:ext uri="{FF2B5EF4-FFF2-40B4-BE49-F238E27FC236}">
                <a16:creationId xmlns:a16="http://schemas.microsoft.com/office/drawing/2014/main" id="{4555D1C8-9A9F-4625-9CE5-B8C97E5FC32D}"/>
              </a:ext>
            </a:extLst>
          </p:cNvPr>
          <p:cNvCxnSpPr>
            <a:cxnSpLocks/>
          </p:cNvCxnSpPr>
          <p:nvPr/>
        </p:nvCxnSpPr>
        <p:spPr>
          <a:xfrm>
            <a:off x="3623222" y="5710434"/>
            <a:ext cx="455806" cy="0"/>
          </a:xfrm>
          <a:prstGeom prst="straightConnector1">
            <a:avLst/>
          </a:prstGeom>
          <a:ln w="952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מחבר חץ ישר 20">
            <a:extLst>
              <a:ext uri="{FF2B5EF4-FFF2-40B4-BE49-F238E27FC236}">
                <a16:creationId xmlns:a16="http://schemas.microsoft.com/office/drawing/2014/main" id="{A4160C68-8F01-4270-AE9D-5DCD144989D5}"/>
              </a:ext>
            </a:extLst>
          </p:cNvPr>
          <p:cNvCxnSpPr>
            <a:cxnSpLocks/>
          </p:cNvCxnSpPr>
          <p:nvPr/>
        </p:nvCxnSpPr>
        <p:spPr>
          <a:xfrm>
            <a:off x="8233253" y="5710434"/>
            <a:ext cx="455806" cy="0"/>
          </a:xfrm>
          <a:prstGeom prst="straightConnector1">
            <a:avLst/>
          </a:prstGeom>
          <a:ln w="952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תמונה 2">
            <a:extLst>
              <a:ext uri="{FF2B5EF4-FFF2-40B4-BE49-F238E27FC236}">
                <a16:creationId xmlns:a16="http://schemas.microsoft.com/office/drawing/2014/main" id="{C7FA9E61-2992-4F85-AC75-0CAA1512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5256" y="122962"/>
            <a:ext cx="2619971" cy="19703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1023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6E346A8-B451-4CD6-8FC0-A2AF13DCF4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549" y="519335"/>
            <a:ext cx="9471427" cy="3381187"/>
          </a:xfrm>
        </p:spPr>
        <p:txBody>
          <a:bodyPr>
            <a:normAutofit/>
          </a:bodyPr>
          <a:lstStyle/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he-IL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After we doing our math operations there is a lot of data </a:t>
            </a: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he-IL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that we Not need.</a:t>
            </a: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he-IL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Values like inf or 0, so we clean our table.</a:t>
            </a: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he-IL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We drop data that we don’t need to our math operation.</a:t>
            </a: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01EF365-26C9-49DE-AA10-8DBD924A2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49" y="3818269"/>
            <a:ext cx="5875529" cy="5867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A85C47AB-C790-4BD7-BE71-2564BAA29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49" y="4685267"/>
            <a:ext cx="3429297" cy="5105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8B8DA0DB-FA98-41E4-B980-5F3E3A615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549" y="5496389"/>
            <a:ext cx="3657917" cy="5105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63876564-5D57-4B04-A48B-A911DCD124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9477" y="160503"/>
            <a:ext cx="3383441" cy="25445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31619A60-8335-4B07-8D6A-006B56E9E2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1066" y="4084683"/>
            <a:ext cx="4385385" cy="20734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3883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>
            <a:extLst>
              <a:ext uri="{FF2B5EF4-FFF2-40B4-BE49-F238E27FC236}">
                <a16:creationId xmlns:a16="http://schemas.microsoft.com/office/drawing/2014/main" id="{A3071D89-509C-4350-8B98-73F94BDE7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מלבן 8">
            <a:extLst>
              <a:ext uri="{FF2B5EF4-FFF2-40B4-BE49-F238E27FC236}">
                <a16:creationId xmlns:a16="http://schemas.microsoft.com/office/drawing/2014/main" id="{2468AE57-5FAF-435E-B4E7-F06B1228BAFC}"/>
              </a:ext>
            </a:extLst>
          </p:cNvPr>
          <p:cNvSpPr/>
          <p:nvPr/>
        </p:nvSpPr>
        <p:spPr>
          <a:xfrm>
            <a:off x="3047920" y="806206"/>
            <a:ext cx="6652542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0" cap="none" spc="0" dirty="0">
                <a:ln w="0"/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EDA</a:t>
            </a:r>
            <a:endParaRPr lang="he-IL" sz="5400" b="0" cap="none" spc="0" dirty="0">
              <a:ln w="0"/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8323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כותרת משנה 2">
            <a:extLst>
              <a:ext uri="{FF2B5EF4-FFF2-40B4-BE49-F238E27FC236}">
                <a16:creationId xmlns:a16="http://schemas.microsoft.com/office/drawing/2014/main" id="{8C19E1DF-D4CA-46EF-8344-ABA046D52054}"/>
              </a:ext>
            </a:extLst>
          </p:cNvPr>
          <p:cNvSpPr txBox="1">
            <a:spLocks/>
          </p:cNvSpPr>
          <p:nvPr/>
        </p:nvSpPr>
        <p:spPr>
          <a:xfrm>
            <a:off x="5033129" y="427948"/>
            <a:ext cx="3862874" cy="3222241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he-I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Bar Plot,</a:t>
            </a: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he-I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Top 20 countries with the highest deaths in APRIL and MAY</a:t>
            </a: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50500727-3680-407F-B402-B19A08BA7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827" y="427948"/>
            <a:ext cx="2865368" cy="5486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8AAF4311-F610-4311-BF8C-59DAEE46D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29" y="2287156"/>
            <a:ext cx="2469094" cy="19585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תמונה 26">
            <a:extLst>
              <a:ext uri="{FF2B5EF4-FFF2-40B4-BE49-F238E27FC236}">
                <a16:creationId xmlns:a16="http://schemas.microsoft.com/office/drawing/2014/main" id="{143F98A5-E65B-4C38-B6F6-CE5ADF8FF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766" y="2287156"/>
            <a:ext cx="853514" cy="19585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תמונה 28">
            <a:extLst>
              <a:ext uri="{FF2B5EF4-FFF2-40B4-BE49-F238E27FC236}">
                <a16:creationId xmlns:a16="http://schemas.microsoft.com/office/drawing/2014/main" id="{39409C77-0021-4083-BFE5-A647AE8D6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429" y="4572000"/>
            <a:ext cx="2773648" cy="21184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כותרת משנה 2">
            <a:extLst>
              <a:ext uri="{FF2B5EF4-FFF2-40B4-BE49-F238E27FC236}">
                <a16:creationId xmlns:a16="http://schemas.microsoft.com/office/drawing/2014/main" id="{1463D051-7B50-41DC-9890-80906BACE705}"/>
              </a:ext>
            </a:extLst>
          </p:cNvPr>
          <p:cNvSpPr txBox="1">
            <a:spLocks/>
          </p:cNvSpPr>
          <p:nvPr/>
        </p:nvSpPr>
        <p:spPr>
          <a:xfrm>
            <a:off x="301235" y="427948"/>
            <a:ext cx="3862874" cy="1732494"/>
          </a:xfrm>
          <a:prstGeom prst="rect">
            <a:avLst/>
          </a:prstGeom>
        </p:spPr>
        <p:txBody>
          <a:bodyPr vert="horz" lIns="91440" tIns="45720" rIns="91440" bIns="45720" rtlCol="1">
            <a:normAutofit lnSpcReduction="10000"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he-IL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Pie&amp;Bar</a:t>
            </a:r>
            <a:r>
              <a:rPr lang="en-US" altLang="he-I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Plot,</a:t>
            </a: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he-I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Top 3 countries with the highest deaths in July </a:t>
            </a: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כותרת משנה 2">
            <a:extLst>
              <a:ext uri="{FF2B5EF4-FFF2-40B4-BE49-F238E27FC236}">
                <a16:creationId xmlns:a16="http://schemas.microsoft.com/office/drawing/2014/main" id="{FDB7C8C0-12F4-4C86-8337-42F0FC98347C}"/>
              </a:ext>
            </a:extLst>
          </p:cNvPr>
          <p:cNvSpPr txBox="1">
            <a:spLocks/>
          </p:cNvSpPr>
          <p:nvPr/>
        </p:nvSpPr>
        <p:spPr>
          <a:xfrm>
            <a:off x="3372174" y="4488025"/>
            <a:ext cx="4855196" cy="2480093"/>
          </a:xfrm>
          <a:prstGeom prst="rect">
            <a:avLst/>
          </a:prstGeom>
        </p:spPr>
        <p:txBody>
          <a:bodyPr vert="horz" lIns="91440" tIns="45720" rIns="91440" bIns="45720" rtlCol="1">
            <a:normAutofit fontScale="92500"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he-IL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This countries is the top because we did math operations :</a:t>
            </a: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marL="514350" indent="-51435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en-US" altLang="he-IL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We take the last month that had the number of deaths </a:t>
            </a:r>
          </a:p>
          <a:p>
            <a:pPr marL="514350" indent="-51435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en-US" altLang="he-IL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we divided it to the population</a:t>
            </a: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he-IL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We had the % of each country, how many deaths there is. </a:t>
            </a: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5184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כותרת משנה 2">
            <a:extLst>
              <a:ext uri="{FF2B5EF4-FFF2-40B4-BE49-F238E27FC236}">
                <a16:creationId xmlns:a16="http://schemas.microsoft.com/office/drawing/2014/main" id="{1463D051-7B50-41DC-9890-80906BACE705}"/>
              </a:ext>
            </a:extLst>
          </p:cNvPr>
          <p:cNvSpPr txBox="1">
            <a:spLocks/>
          </p:cNvSpPr>
          <p:nvPr/>
        </p:nvSpPr>
        <p:spPr>
          <a:xfrm>
            <a:off x="363850" y="830232"/>
            <a:ext cx="6109397" cy="4232346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he-I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Linear regression </a:t>
            </a: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marL="457200" indent="-4572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he-I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Using the </a:t>
            </a:r>
            <a:r>
              <a:rPr lang="en-US" altLang="he-IL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sklearn</a:t>
            </a:r>
            <a:r>
              <a:rPr lang="en-US" altLang="he-I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for linear regression</a:t>
            </a:r>
          </a:p>
          <a:p>
            <a:pPr marL="457200" indent="-4572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he-I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Basic data set visualization for hints for regression results</a:t>
            </a:r>
          </a:p>
          <a:p>
            <a:pPr marL="457200" indent="-4572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he-IL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F281CDA1-5680-45AC-833E-77C89836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285" y="689338"/>
            <a:ext cx="2872989" cy="39551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8981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3A6DBB5C-0CCD-4AC8-88CE-57C5FB1E2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9" name="מלבן 8">
            <a:extLst>
              <a:ext uri="{FF2B5EF4-FFF2-40B4-BE49-F238E27FC236}">
                <a16:creationId xmlns:a16="http://schemas.microsoft.com/office/drawing/2014/main" id="{2468AE57-5FAF-435E-B4E7-F06B1228BAFC}"/>
              </a:ext>
            </a:extLst>
          </p:cNvPr>
          <p:cNvSpPr/>
          <p:nvPr/>
        </p:nvSpPr>
        <p:spPr>
          <a:xfrm>
            <a:off x="1062683" y="307910"/>
            <a:ext cx="5247921" cy="535531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9600" b="0" cap="none" spc="0" dirty="0">
              <a:ln w="0"/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en-US" sz="9600" dirty="0">
                <a:ln w="0"/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Machine Learning </a:t>
            </a:r>
          </a:p>
          <a:p>
            <a:pPr algn="ctr"/>
            <a:endParaRPr lang="he-IL" sz="5400" b="0" cap="none" spc="0" dirty="0">
              <a:ln w="0"/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9280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782364DC-F427-44FD-9D4A-E505A7C9C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611" y="2497205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9787A3D0-5976-4068-8012-FBCCDBD4E927}"/>
              </a:ext>
            </a:extLst>
          </p:cNvPr>
          <p:cNvSpPr/>
          <p:nvPr/>
        </p:nvSpPr>
        <p:spPr>
          <a:xfrm>
            <a:off x="225418" y="478417"/>
            <a:ext cx="11741164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l"/>
            <a:endParaRPr 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/>
            <a:r>
              <a:rPr lang="en-US" sz="1600" dirty="0"/>
              <a:t>Using library and linear regression we were able to train a model that predicts witch top 3 </a:t>
            </a:r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Countries there will be the large number of deaths with population.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5E0C4BF1-E43C-4612-AF07-F4DE37BFF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677" y="152852"/>
            <a:ext cx="3291938" cy="23443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06806D7C-24D0-49BB-B96B-446135361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17" y="1921827"/>
            <a:ext cx="6378493" cy="4572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9890571F-023A-4EC9-A88A-BE3B38AF5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715" y="3548859"/>
            <a:ext cx="3863675" cy="26900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כותרת משנה 2">
            <a:extLst>
              <a:ext uri="{FF2B5EF4-FFF2-40B4-BE49-F238E27FC236}">
                <a16:creationId xmlns:a16="http://schemas.microsoft.com/office/drawing/2014/main" id="{001FEBB5-7DA3-439C-8FA5-29F7073D03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6077" y="3071614"/>
            <a:ext cx="2131144" cy="484199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Our project</a:t>
            </a:r>
            <a:endParaRPr kumimoji="0" lang="he-IL" altLang="he-I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2" name="מחבר חץ ישר 21">
            <a:extLst>
              <a:ext uri="{FF2B5EF4-FFF2-40B4-BE49-F238E27FC236}">
                <a16:creationId xmlns:a16="http://schemas.microsoft.com/office/drawing/2014/main" id="{4CA97ABA-57E3-43A5-A812-0C20072F26EB}"/>
              </a:ext>
            </a:extLst>
          </p:cNvPr>
          <p:cNvCxnSpPr>
            <a:cxnSpLocks/>
          </p:cNvCxnSpPr>
          <p:nvPr/>
        </p:nvCxnSpPr>
        <p:spPr>
          <a:xfrm>
            <a:off x="4321467" y="4506785"/>
            <a:ext cx="455806" cy="0"/>
          </a:xfrm>
          <a:prstGeom prst="straightConnector1">
            <a:avLst/>
          </a:prstGeom>
          <a:ln w="952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תמונה 15">
            <a:extLst>
              <a:ext uri="{FF2B5EF4-FFF2-40B4-BE49-F238E27FC236}">
                <a16:creationId xmlns:a16="http://schemas.microsoft.com/office/drawing/2014/main" id="{162ED442-DE1B-48E0-B7B4-49163A60E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7195" y="3495827"/>
            <a:ext cx="3179699" cy="27961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כותרת משנה 2">
            <a:extLst>
              <a:ext uri="{FF2B5EF4-FFF2-40B4-BE49-F238E27FC236}">
                <a16:creationId xmlns:a16="http://schemas.microsoft.com/office/drawing/2014/main" id="{51673D92-7995-4841-881A-F462EC10B092}"/>
              </a:ext>
            </a:extLst>
          </p:cNvPr>
          <p:cNvSpPr txBox="1">
            <a:spLocks/>
          </p:cNvSpPr>
          <p:nvPr/>
        </p:nvSpPr>
        <p:spPr>
          <a:xfrm>
            <a:off x="5965372" y="3027912"/>
            <a:ext cx="2131144" cy="484199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predict </a:t>
            </a:r>
            <a:endParaRPr lang="he-IL" altLang="he-IL" sz="2000" dirty="0">
              <a:latin typeface="Arial" panose="020B0604020202020204" pitchFamily="34" charset="0"/>
            </a:endParaRPr>
          </a:p>
        </p:txBody>
      </p:sp>
      <p:pic>
        <p:nvPicPr>
          <p:cNvPr id="26" name="תמונה 25">
            <a:extLst>
              <a:ext uri="{FF2B5EF4-FFF2-40B4-BE49-F238E27FC236}">
                <a16:creationId xmlns:a16="http://schemas.microsoft.com/office/drawing/2014/main" id="{0BA8DC57-C95E-4639-9AA4-3272583891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417" y="2539163"/>
            <a:ext cx="4221846" cy="4801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8496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782364DC-F427-44FD-9D4A-E505A7C9C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611" y="2497205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AC232B8E-EFA9-4114-ACE4-89CB20047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2636"/>
            <a:ext cx="12191805" cy="707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509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782364DC-F427-44FD-9D4A-E505A7C9C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611" y="2497205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9787A3D0-5976-4068-8012-FBCCDBD4E927}"/>
              </a:ext>
            </a:extLst>
          </p:cNvPr>
          <p:cNvSpPr/>
          <p:nvPr/>
        </p:nvSpPr>
        <p:spPr>
          <a:xfrm>
            <a:off x="487078" y="1178904"/>
            <a:ext cx="1150026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altLang="he-IL" sz="3600" b="0" i="0" u="none" strike="noStrike" cap="none" spc="0" normalizeH="0" baseline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Can</a:t>
            </a:r>
            <a:r>
              <a:rPr kumimoji="0" lang="he-IL" altLang="he-IL" sz="3600" b="0" i="0" u="none" strike="noStrike" cap="none" spc="0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</a:t>
            </a:r>
            <a:r>
              <a:rPr kumimoji="0" lang="he-IL" altLang="he-IL" sz="3600" b="0" i="0" u="none" strike="noStrike" cap="none" spc="0" normalizeH="0" baseline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we</a:t>
            </a:r>
            <a:r>
              <a:rPr kumimoji="0" lang="he-IL" altLang="he-IL" sz="3600" b="0" i="0" u="none" strike="noStrike" cap="none" spc="0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</a:t>
            </a:r>
            <a:r>
              <a:rPr kumimoji="0" lang="he-IL" altLang="he-IL" sz="3600" b="0" i="0" u="none" strike="noStrike" cap="none" spc="0" normalizeH="0" baseline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predict</a:t>
            </a:r>
            <a:r>
              <a:rPr kumimoji="0" lang="he-IL" altLang="he-IL" sz="3600" b="0" i="0" u="none" strike="noStrike" cap="none" spc="0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</a:t>
            </a:r>
            <a:r>
              <a:rPr kumimoji="0" lang="he-IL" altLang="he-IL" sz="3600" b="0" i="0" u="none" strike="noStrike" cap="none" spc="0" normalizeH="0" baseline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which</a:t>
            </a:r>
            <a:r>
              <a:rPr kumimoji="0" lang="he-IL" altLang="he-IL" sz="3600" b="0" i="0" u="none" strike="noStrike" cap="none" spc="0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</a:t>
            </a:r>
            <a:r>
              <a:rPr lang="en-US" altLang="he-IL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TOP</a:t>
            </a:r>
            <a:r>
              <a:rPr lang="he-IL" altLang="he-IL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3</a:t>
            </a:r>
            <a:r>
              <a:rPr kumimoji="0" lang="he-IL" altLang="he-IL" sz="3600" b="0" i="0" u="none" strike="noStrike" cap="none" spc="0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</a:t>
            </a:r>
            <a:r>
              <a:rPr kumimoji="0" lang="he-IL" altLang="he-IL" sz="3600" b="0" i="0" u="none" strike="noStrike" cap="none" spc="0" normalizeH="0" baseline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countries</a:t>
            </a:r>
            <a:r>
              <a:rPr kumimoji="0" lang="he-IL" altLang="he-IL" sz="3600" b="0" i="0" u="none" strike="noStrike" cap="none" spc="0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</a:t>
            </a:r>
            <a:r>
              <a:rPr kumimoji="0" lang="he-IL" altLang="he-IL" sz="3600" b="0" i="0" u="none" strike="noStrike" cap="none" spc="0" normalizeH="0" baseline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will</a:t>
            </a:r>
            <a:r>
              <a:rPr kumimoji="0" lang="he-IL" altLang="he-IL" sz="3600" b="0" i="0" u="none" strike="noStrike" cap="none" spc="0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</a:t>
            </a:r>
            <a:r>
              <a:rPr kumimoji="0" lang="he-IL" altLang="he-IL" sz="3600" b="0" i="0" u="none" strike="noStrike" cap="none" spc="0" normalizeH="0" baseline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have</a:t>
            </a:r>
            <a:r>
              <a:rPr kumimoji="0" lang="he-IL" altLang="he-IL" sz="3600" b="0" i="0" u="none" strike="noStrike" cap="none" spc="0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</a:t>
            </a:r>
            <a:r>
              <a:rPr kumimoji="0" lang="he-IL" altLang="he-IL" sz="3600" b="0" i="0" u="none" strike="noStrike" cap="none" spc="0" normalizeH="0" baseline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the</a:t>
            </a:r>
            <a:r>
              <a:rPr kumimoji="0" lang="he-IL" altLang="he-IL" sz="3600" b="0" i="0" u="none" strike="noStrike" cap="none" spc="0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</a:t>
            </a:r>
            <a:r>
              <a:rPr kumimoji="0" lang="he-IL" altLang="he-IL" sz="3600" b="0" i="0" u="none" strike="noStrike" cap="none" spc="0" normalizeH="0" baseline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largest</a:t>
            </a:r>
            <a:r>
              <a:rPr kumimoji="0" lang="he-IL" altLang="he-IL" sz="3600" b="0" i="0" u="none" strike="noStrike" cap="none" spc="0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</a:t>
            </a:r>
            <a:r>
              <a:rPr kumimoji="0" lang="he-IL" altLang="he-IL" sz="3600" b="0" i="0" u="none" strike="noStrike" cap="none" spc="0" normalizeH="0" baseline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number</a:t>
            </a:r>
            <a:r>
              <a:rPr kumimoji="0" lang="he-IL" altLang="he-IL" sz="3600" b="0" i="0" u="none" strike="noStrike" cap="none" spc="0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</a:t>
            </a:r>
            <a:r>
              <a:rPr kumimoji="0" lang="he-IL" altLang="he-IL" sz="3600" b="0" i="0" u="none" strike="noStrike" cap="none" spc="0" normalizeH="0" baseline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of</a:t>
            </a:r>
            <a:r>
              <a:rPr kumimoji="0" lang="he-IL" altLang="he-IL" sz="3600" b="0" i="0" u="none" strike="noStrike" cap="none" spc="0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he-IL" sz="3600" b="0" i="0" u="none" strike="noStrike" cap="none" spc="0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Deaths there be</a:t>
            </a:r>
            <a:r>
              <a:rPr kumimoji="0" lang="he-IL" altLang="he-IL" sz="3600" b="0" i="0" u="none" strike="noStrike" cap="none" spc="0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</a:t>
            </a:r>
            <a:r>
              <a:rPr kumimoji="0" lang="en-US" altLang="he-IL" sz="3600" b="0" i="0" u="none" strike="noStrike" cap="none" spc="0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with</a:t>
            </a:r>
            <a:r>
              <a:rPr kumimoji="0" lang="he-IL" altLang="he-IL" sz="3600" b="0" i="0" u="none" strike="noStrike" cap="none" spc="0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</a:t>
            </a:r>
            <a:r>
              <a:rPr kumimoji="0" lang="he-IL" altLang="he-IL" sz="3600" b="0" i="0" u="none" strike="noStrike" cap="none" spc="0" normalizeH="0" baseline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the</a:t>
            </a:r>
            <a:r>
              <a:rPr kumimoji="0" lang="he-IL" altLang="he-IL" sz="3600" b="0" i="0" u="none" strike="noStrike" cap="none" spc="0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</a:t>
            </a:r>
            <a:r>
              <a:rPr kumimoji="0" lang="he-IL" altLang="he-IL" sz="3600" b="0" i="0" u="none" strike="noStrike" cap="none" spc="0" normalizeH="0" baseline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number</a:t>
            </a:r>
            <a:r>
              <a:rPr kumimoji="0" lang="he-IL" altLang="he-IL" sz="3600" b="0" i="0" u="none" strike="noStrike" cap="none" spc="0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</a:t>
            </a:r>
            <a:r>
              <a:rPr kumimoji="0" lang="he-IL" altLang="he-IL" sz="3600" b="0" i="0" u="none" strike="noStrike" cap="none" spc="0" normalizeH="0" baseline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of</a:t>
            </a:r>
            <a:r>
              <a:rPr kumimoji="0" lang="he-IL" altLang="he-IL" sz="3600" b="0" i="0" u="none" strike="noStrike" cap="none" spc="0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</a:t>
            </a:r>
            <a:r>
              <a:rPr kumimoji="0" lang="en-US" altLang="he-IL" sz="3600" b="0" i="0" u="none" strike="noStrike" cap="none" spc="0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population ?</a:t>
            </a:r>
            <a:endParaRPr lang="he-IL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28406B47-21EA-44A7-9DD3-E9B15C7C6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942" y="3729021"/>
            <a:ext cx="3886537" cy="25910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0944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782364DC-F427-44FD-9D4A-E505A7C9C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611" y="2497205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0744DC7B-5375-4F05-B2E4-4E81E040F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5901" y="-93305"/>
            <a:ext cx="12904236" cy="7081934"/>
          </a:xfrm>
          <a:prstGeom prst="rect">
            <a:avLst/>
          </a:prstGeom>
        </p:spPr>
      </p:pic>
      <p:sp>
        <p:nvSpPr>
          <p:cNvPr id="7" name="מלבן 6">
            <a:extLst>
              <a:ext uri="{FF2B5EF4-FFF2-40B4-BE49-F238E27FC236}">
                <a16:creationId xmlns:a16="http://schemas.microsoft.com/office/drawing/2014/main" id="{8110BAC8-30E2-42A8-A85C-5D330B7B7BB7}"/>
              </a:ext>
            </a:extLst>
          </p:cNvPr>
          <p:cNvSpPr/>
          <p:nvPr/>
        </p:nvSpPr>
        <p:spPr>
          <a:xfrm>
            <a:off x="2880034" y="2497205"/>
            <a:ext cx="6652542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dirty="0">
                <a:ln w="0"/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Data Sources </a:t>
            </a:r>
            <a:endParaRPr lang="he-IL" sz="8800" dirty="0">
              <a:ln w="0"/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he-IL" sz="8800" b="0" cap="none" spc="0" dirty="0">
              <a:ln w="0"/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11482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6E346A8-B451-4CD6-8FC0-A2AF13DCF4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4611" y="367168"/>
            <a:ext cx="9144000" cy="4206785"/>
          </a:xfrm>
        </p:spPr>
        <p:txBody>
          <a:bodyPr>
            <a:normAutofit/>
          </a:bodyPr>
          <a:lstStyle/>
          <a:p>
            <a:pPr marR="0" lvl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Crawling :</a:t>
            </a:r>
          </a:p>
          <a:p>
            <a:pPr marR="0" lvl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he-I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marR="0" lvl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WORLDOMETER</a:t>
            </a:r>
            <a:endParaRPr lang="en-US" altLang="he-I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marR="0" lvl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he-I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marR="0" lvl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</a:t>
            </a:r>
            <a:endParaRPr lang="en-US" altLang="he-I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marR="0" lv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he-I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R="0" lv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he-I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R="0" lv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he-I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R="0" lv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he-I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R="0" lv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he-I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R="0" lv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he-I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R="0" lv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he-I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82364DC-F427-44FD-9D4A-E505A7C9C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611" y="2497205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E16ED6D5-A333-4EAC-91B0-BC891B313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7669" y="2417368"/>
            <a:ext cx="1432684" cy="15088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F5F6454C-3D40-4CC5-9B3D-8052E88FE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4008" y="1541054"/>
            <a:ext cx="2065199" cy="4572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D0CB0CDC-2111-462B-B7C9-0BD71A7C8A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2674" y="367168"/>
            <a:ext cx="3627434" cy="45114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455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6E346A8-B451-4CD6-8FC0-A2AF13DCF4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330" y="109409"/>
            <a:ext cx="9471427" cy="3381187"/>
          </a:xfrm>
        </p:spPr>
        <p:txBody>
          <a:bodyPr>
            <a:normAutofit/>
          </a:bodyPr>
          <a:lstStyle/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Wikipedia :</a:t>
            </a: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he-I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We used a bult-in functions to crawl the relevant table from the site.</a:t>
            </a: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he-I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With this table we can check the data and answer our research question.</a:t>
            </a: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he-I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we took some tables from Wikipedia and merge between them</a:t>
            </a:r>
          </a:p>
        </p:txBody>
      </p:sp>
      <p:cxnSp>
        <p:nvCxnSpPr>
          <p:cNvPr id="7" name="מחבר חץ ישר 6">
            <a:extLst>
              <a:ext uri="{FF2B5EF4-FFF2-40B4-BE49-F238E27FC236}">
                <a16:creationId xmlns:a16="http://schemas.microsoft.com/office/drawing/2014/main" id="{9442C3AB-70AC-41E3-BD44-F058800FB597}"/>
              </a:ext>
            </a:extLst>
          </p:cNvPr>
          <p:cNvCxnSpPr>
            <a:cxnSpLocks/>
          </p:cNvCxnSpPr>
          <p:nvPr/>
        </p:nvCxnSpPr>
        <p:spPr>
          <a:xfrm>
            <a:off x="5034000" y="4702729"/>
            <a:ext cx="1404122" cy="0"/>
          </a:xfrm>
          <a:prstGeom prst="straightConnector1">
            <a:avLst/>
          </a:prstGeom>
          <a:ln w="952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תמונה 5">
            <a:extLst>
              <a:ext uri="{FF2B5EF4-FFF2-40B4-BE49-F238E27FC236}">
                <a16:creationId xmlns:a16="http://schemas.microsoft.com/office/drawing/2014/main" id="{7AAF3BC9-9F67-4810-A04E-11C137367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367" y="299517"/>
            <a:ext cx="3014996" cy="15074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015C4829-CADA-4BFF-898E-6C3B55D16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84" y="3281186"/>
            <a:ext cx="4570661" cy="30113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58B43A38-A79A-44A4-9F81-83F6AED17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521" y="3508320"/>
            <a:ext cx="5228495" cy="24472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284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מחבר חץ ישר 6">
            <a:extLst>
              <a:ext uri="{FF2B5EF4-FFF2-40B4-BE49-F238E27FC236}">
                <a16:creationId xmlns:a16="http://schemas.microsoft.com/office/drawing/2014/main" id="{9442C3AB-70AC-41E3-BD44-F058800FB597}"/>
              </a:ext>
            </a:extLst>
          </p:cNvPr>
          <p:cNvCxnSpPr>
            <a:cxnSpLocks/>
          </p:cNvCxnSpPr>
          <p:nvPr/>
        </p:nvCxnSpPr>
        <p:spPr>
          <a:xfrm>
            <a:off x="4691878" y="2116500"/>
            <a:ext cx="1404122" cy="0"/>
          </a:xfrm>
          <a:prstGeom prst="straightConnector1">
            <a:avLst/>
          </a:prstGeom>
          <a:ln w="952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תמונה 8">
            <a:extLst>
              <a:ext uri="{FF2B5EF4-FFF2-40B4-BE49-F238E27FC236}">
                <a16:creationId xmlns:a16="http://schemas.microsoft.com/office/drawing/2014/main" id="{9813085F-6D86-461D-BE61-4E1DE4CF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58" y="253493"/>
            <a:ext cx="4298495" cy="31755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52B3091B-E62D-4790-A01A-3DB15E852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825" y="549807"/>
            <a:ext cx="5519942" cy="27323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D977BFF0-C2CF-4540-99E9-1271977EB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4511" y="3650604"/>
            <a:ext cx="5922960" cy="30670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כותרת משנה 2">
            <a:extLst>
              <a:ext uri="{FF2B5EF4-FFF2-40B4-BE49-F238E27FC236}">
                <a16:creationId xmlns:a16="http://schemas.microsoft.com/office/drawing/2014/main" id="{2A316B21-00F1-4634-BB94-52D1D4AB9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37599" y="4204923"/>
            <a:ext cx="2131144" cy="484199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The merge table</a:t>
            </a:r>
          </a:p>
          <a:p>
            <a:pPr algn="l"/>
            <a:endParaRPr kumimoji="0" lang="he-IL" altLang="he-I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תמונה 15">
            <a:extLst>
              <a:ext uri="{FF2B5EF4-FFF2-40B4-BE49-F238E27FC236}">
                <a16:creationId xmlns:a16="http://schemas.microsoft.com/office/drawing/2014/main" id="{E7FB4C95-B9D4-4810-A993-E33FF3469D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7489" y="4928025"/>
            <a:ext cx="2718112" cy="19299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1622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6E346A8-B451-4CD6-8FC0-A2AF13DCF4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6219" y="279063"/>
            <a:ext cx="9471427" cy="3381187"/>
          </a:xfrm>
        </p:spPr>
        <p:txBody>
          <a:bodyPr>
            <a:normAutofit/>
          </a:bodyPr>
          <a:lstStyle/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he-I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WORLDOMETER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</a:t>
            </a: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he-I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We used a bult-in functions to crawl the relevant table from the site.</a:t>
            </a: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he-I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We take specific columns from the table in the site of WORLDOMETER we</a:t>
            </a: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he-I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can check the data and answer our research question.</a:t>
            </a:r>
          </a:p>
        </p:txBody>
      </p:sp>
      <p:cxnSp>
        <p:nvCxnSpPr>
          <p:cNvPr id="7" name="מחבר חץ ישר 6">
            <a:extLst>
              <a:ext uri="{FF2B5EF4-FFF2-40B4-BE49-F238E27FC236}">
                <a16:creationId xmlns:a16="http://schemas.microsoft.com/office/drawing/2014/main" id="{9442C3AB-70AC-41E3-BD44-F058800FB597}"/>
              </a:ext>
            </a:extLst>
          </p:cNvPr>
          <p:cNvCxnSpPr/>
          <p:nvPr/>
        </p:nvCxnSpPr>
        <p:spPr>
          <a:xfrm>
            <a:off x="4994787" y="5122606"/>
            <a:ext cx="2124000" cy="0"/>
          </a:xfrm>
          <a:prstGeom prst="straightConnector1">
            <a:avLst/>
          </a:prstGeom>
          <a:ln w="952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תמונה 5">
            <a:extLst>
              <a:ext uri="{FF2B5EF4-FFF2-40B4-BE49-F238E27FC236}">
                <a16:creationId xmlns:a16="http://schemas.microsoft.com/office/drawing/2014/main" id="{8DB0DAEE-2E57-4460-BD2E-718411153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7949" y="3301901"/>
            <a:ext cx="3650296" cy="32235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56A96F57-A663-40C9-822A-26F586B15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38" y="3429000"/>
            <a:ext cx="4396568" cy="31499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9926B0E1-5208-4530-8DE7-3BEC75B33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0024" y="75583"/>
            <a:ext cx="3014996" cy="15074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045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>
            <a:extLst>
              <a:ext uri="{FF2B5EF4-FFF2-40B4-BE49-F238E27FC236}">
                <a16:creationId xmlns:a16="http://schemas.microsoft.com/office/drawing/2014/main" id="{450740BC-1904-4A69-9610-BA5EA4F74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976" y="-69636"/>
            <a:ext cx="12363062" cy="699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52491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</TotalTime>
  <Words>433</Words>
  <Application>Microsoft Office PowerPoint</Application>
  <PresentationFormat>מסך רחב</PresentationFormat>
  <Paragraphs>86</Paragraphs>
  <Slides>16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16</vt:i4>
      </vt:variant>
    </vt:vector>
  </HeadingPairs>
  <TitlesOfParts>
    <vt:vector size="21" baseType="lpstr">
      <vt:lpstr>Arial</vt:lpstr>
      <vt:lpstr>Bahnschrift Light Condensed</vt:lpstr>
      <vt:lpstr>Calibri</vt:lpstr>
      <vt:lpstr>Calibri Light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Coronavirus Over The World</dc:title>
  <dc:creator>Dennis Karpunov</dc:creator>
  <cp:lastModifiedBy>Dennis Karpunov</cp:lastModifiedBy>
  <cp:revision>23</cp:revision>
  <dcterms:created xsi:type="dcterms:W3CDTF">2021-05-22T14:56:25Z</dcterms:created>
  <dcterms:modified xsi:type="dcterms:W3CDTF">2021-06-23T13:06:55Z</dcterms:modified>
</cp:coreProperties>
</file>